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handoutMasterIdLst>
    <p:handoutMasterId r:id="rId17"/>
  </p:handout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3647"/>
          </a:xfrm>
          <a:prstGeom prst="rect">
            <a:avLst/>
          </a:prstGeom>
        </p:spPr>
        <p:txBody>
          <a:bodyPr vert="horz" lIns="92546" tIns="46273" rIns="92546" bIns="46273" rtlCol="0"/>
          <a:lstStyle>
            <a:lvl1pPr algn="r">
              <a:defRPr sz="1200"/>
            </a:lvl1pPr>
          </a:lstStyle>
          <a:p>
            <a:fld id="{B20CF8C3-5F90-4F0C-A2CE-75028EEDAC3E}" type="datetimeFigureOut">
              <a:rPr lang="en-US" smtClean="0"/>
              <a:t>7/28/2016</a:t>
            </a:fld>
            <a:endParaRPr lang="en-US"/>
          </a:p>
        </p:txBody>
      </p:sp>
      <p:sp>
        <p:nvSpPr>
          <p:cNvPr id="4" name="Footer Placeholder 3"/>
          <p:cNvSpPr>
            <a:spLocks noGrp="1"/>
          </p:cNvSpPr>
          <p:nvPr>
            <p:ph type="ftr" sz="quarter" idx="2"/>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3"/>
            <a:ext cx="3013763" cy="463646"/>
          </a:xfrm>
          <a:prstGeom prst="rect">
            <a:avLst/>
          </a:prstGeom>
        </p:spPr>
        <p:txBody>
          <a:bodyPr vert="horz" lIns="92546" tIns="46273" rIns="92546" bIns="46273" rtlCol="0" anchor="b"/>
          <a:lstStyle>
            <a:lvl1pPr algn="r">
              <a:defRPr sz="1200"/>
            </a:lvl1pPr>
          </a:lstStyle>
          <a:p>
            <a:fld id="{613602CC-5E14-4F4E-8F92-E898C5C1BE53}" type="slidenum">
              <a:rPr lang="en-US" smtClean="0"/>
              <a:t>‹#›</a:t>
            </a:fld>
            <a:endParaRPr lang="en-US"/>
          </a:p>
        </p:txBody>
      </p:sp>
    </p:spTree>
    <p:extLst>
      <p:ext uri="{BB962C8B-B14F-4D97-AF65-F5344CB8AC3E}">
        <p14:creationId xmlns:p14="http://schemas.microsoft.com/office/powerpoint/2010/main" val="40932082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900261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9F0CD-095E-40F6-97B6-BB8EB5FB35A4}"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189536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2164490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629185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1510805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4011612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1952658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3803509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15877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174489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9F0CD-095E-40F6-97B6-BB8EB5FB35A4}" type="datetimeFigureOut">
              <a:rPr lang="en-US" smtClean="0"/>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81427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19F0CD-095E-40F6-97B6-BB8EB5FB35A4}"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16833245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19F0CD-095E-40F6-97B6-BB8EB5FB35A4}" type="datetimeFigureOut">
              <a:rPr lang="en-US" smtClean="0"/>
              <a:t>7/28/2016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35667553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19F0CD-095E-40F6-97B6-BB8EB5FB35A4}" type="datetimeFigureOut">
              <a:rPr lang="en-US" smtClean="0"/>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1606925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9F0CD-095E-40F6-97B6-BB8EB5FB35A4}" type="datetimeFigureOut">
              <a:rPr lang="en-US" smtClean="0"/>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48629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9F0CD-095E-40F6-97B6-BB8EB5FB35A4}"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49222306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9F0CD-095E-40F6-97B6-BB8EB5FB35A4}" type="datetimeFigureOut">
              <a:rPr lang="en-US" smtClean="0"/>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A67FF5-D63B-4522-BFE2-B061BF2D4122}" type="slidenum">
              <a:rPr lang="en-US" smtClean="0"/>
              <a:t>‹#›</a:t>
            </a:fld>
            <a:endParaRPr lang="en-US"/>
          </a:p>
        </p:txBody>
      </p:sp>
    </p:spTree>
    <p:extLst>
      <p:ext uri="{BB962C8B-B14F-4D97-AF65-F5344CB8AC3E}">
        <p14:creationId xmlns:p14="http://schemas.microsoft.com/office/powerpoint/2010/main" val="16832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F19F0CD-095E-40F6-97B6-BB8EB5FB35A4}" type="datetimeFigureOut">
              <a:rPr lang="en-US" smtClean="0"/>
              <a:t>7/28/2016</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3A67FF5-D63B-4522-BFE2-B061BF2D4122}" type="slidenum">
              <a:rPr lang="en-US" smtClean="0"/>
              <a:t>‹#›</a:t>
            </a:fld>
            <a:endParaRPr lang="en-US"/>
          </a:p>
        </p:txBody>
      </p:sp>
    </p:spTree>
    <p:extLst>
      <p:ext uri="{BB962C8B-B14F-4D97-AF65-F5344CB8AC3E}">
        <p14:creationId xmlns:p14="http://schemas.microsoft.com/office/powerpoint/2010/main" val="55754197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ationalmssociety.org/What-is-MS/What-Causes-MS/Disproved-theories" TargetMode="External"/><Relationship Id="rId2" Type="http://schemas.openxmlformats.org/officeDocument/2006/relationships/hyperlink" Target="http://webcache.googleusercontent.com/search?q=cache:http://www.hc-sc.gc.ca/fn-an/securit/addit/sweeten-edulcor/aspartame-eng.php" TargetMode="External"/><Relationship Id="rId1" Type="http://schemas.openxmlformats.org/officeDocument/2006/relationships/slideLayout" Target="../slideLayouts/slideLayout2.xml"/><Relationship Id="rId4" Type="http://schemas.openxmlformats.org/officeDocument/2006/relationships/hyperlink" Target="http://www.cancer.org/cancer/cancercauses/othercarcinogens/athome/aspartam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zapatopi.net/bsa/octopus.html" TargetMode="External"/><Relationship Id="rId2" Type="http://schemas.openxmlformats.org/officeDocument/2006/relationships/hyperlink" Target="http://zapatopi.net/treeoctopus/" TargetMode="External"/><Relationship Id="rId1" Type="http://schemas.openxmlformats.org/officeDocument/2006/relationships/slideLayout" Target="../slideLayouts/slideLayout2.xml"/><Relationship Id="rId4" Type="http://schemas.openxmlformats.org/officeDocument/2006/relationships/hyperlink" Target="http://zapatopi.net/cascadi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pbs.org/wgbh/nova/dogs/" TargetMode="External"/><Relationship Id="rId2" Type="http://schemas.openxmlformats.org/officeDocument/2006/relationships/hyperlink" Target="http://www.thedogislan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ediasmarts.ca/game/jo-cool-or-jo-fool/ki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ercola.com/article/aspartame/hidden_dangers.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dfpr.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Credible Sources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2090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some digging to find out if his facts are really facts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hlinkClick r:id="rId2"/>
              </a:rPr>
              <a:t>Health Canada</a:t>
            </a:r>
            <a:endParaRPr lang="en-US" dirty="0" smtClean="0"/>
          </a:p>
          <a:p>
            <a:r>
              <a:rPr lang="en-US" dirty="0" smtClean="0">
                <a:hlinkClick r:id="rId3"/>
              </a:rPr>
              <a:t>National Multiple Sclerosis Society </a:t>
            </a:r>
            <a:endParaRPr lang="en-US" dirty="0" smtClean="0"/>
          </a:p>
          <a:p>
            <a:r>
              <a:rPr lang="en-US" dirty="0" smtClean="0">
                <a:hlinkClick r:id="rId4"/>
              </a:rPr>
              <a:t>American Cancer Society </a:t>
            </a:r>
            <a:endParaRPr lang="en-US" dirty="0" smtClean="0"/>
          </a:p>
          <a:p>
            <a:endParaRPr lang="en-US" dirty="0" smtClean="0"/>
          </a:p>
          <a:p>
            <a:endParaRPr lang="en-US" dirty="0"/>
          </a:p>
          <a:p>
            <a:endParaRPr lang="en-US" dirty="0" smtClean="0"/>
          </a:p>
          <a:p>
            <a:endParaRPr lang="en-US" dirty="0"/>
          </a:p>
          <a:p>
            <a:r>
              <a:rPr lang="en-US" dirty="0" smtClean="0"/>
              <a:t>Even if Dr. </a:t>
            </a:r>
            <a:r>
              <a:rPr lang="en-US" dirty="0" err="1" smtClean="0"/>
              <a:t>Mercola</a:t>
            </a:r>
            <a:r>
              <a:rPr lang="en-US" dirty="0" smtClean="0"/>
              <a:t> is correct about the FDA, all these organizations and countries would have to be corrupt and/or incompetent in order to support his general claims about the danger of aspartame. </a:t>
            </a:r>
          </a:p>
        </p:txBody>
      </p:sp>
    </p:spTree>
    <p:extLst>
      <p:ext uri="{BB962C8B-B14F-4D97-AF65-F5344CB8AC3E}">
        <p14:creationId xmlns:p14="http://schemas.microsoft.com/office/powerpoint/2010/main" val="2746288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(As if the what’s weren’t enough)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was this article posted? Is it current? Has it been updated? </a:t>
            </a:r>
          </a:p>
          <a:p>
            <a:endParaRPr lang="en-US" dirty="0"/>
          </a:p>
          <a:p>
            <a:r>
              <a:rPr lang="en-US" dirty="0" smtClean="0"/>
              <a:t>No date on page. </a:t>
            </a:r>
          </a:p>
          <a:p>
            <a:r>
              <a:rPr lang="en-US" dirty="0" smtClean="0"/>
              <a:t>Dates related to research that he mentions is all before 1996 (yes, when looking at information about science or medical fields the dates matter!) </a:t>
            </a:r>
          </a:p>
          <a:p>
            <a:r>
              <a:rPr lang="en-US" dirty="0" smtClean="0"/>
              <a:t>The most recent mention of research is a 2010 paper from Yale– but that was 6 years ago! </a:t>
            </a:r>
          </a:p>
          <a:p>
            <a:r>
              <a:rPr lang="en-US" dirty="0" smtClean="0"/>
              <a:t>Other dates make this page seem like much of the information it used to develop its claims is not considered out-of-date. </a:t>
            </a:r>
            <a:endParaRPr lang="en-US" dirty="0"/>
          </a:p>
        </p:txBody>
      </p:sp>
    </p:spTree>
    <p:extLst>
      <p:ext uri="{BB962C8B-B14F-4D97-AF65-F5344CB8AC3E}">
        <p14:creationId xmlns:p14="http://schemas.microsoft.com/office/powerpoint/2010/main" val="3699236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t>
            </a:r>
            <a:endParaRPr lang="en-US" dirty="0"/>
          </a:p>
        </p:txBody>
      </p:sp>
      <p:sp>
        <p:nvSpPr>
          <p:cNvPr id="3" name="Content Placeholder 2"/>
          <p:cNvSpPr>
            <a:spLocks noGrp="1"/>
          </p:cNvSpPr>
          <p:nvPr>
            <p:ph idx="1"/>
          </p:nvPr>
        </p:nvSpPr>
        <p:spPr>
          <a:xfrm>
            <a:off x="838200" y="1417320"/>
            <a:ext cx="10515600" cy="4965383"/>
          </a:xfrm>
        </p:spPr>
        <p:txBody>
          <a:bodyPr>
            <a:normAutofit fontScale="92500" lnSpcReduction="10000"/>
          </a:bodyPr>
          <a:lstStyle/>
          <a:p>
            <a:r>
              <a:rPr lang="en-US" dirty="0" smtClean="0"/>
              <a:t>Where is this webpage located? What’s the nature of the site?  Is it a personal home page? Is it part of a medical site? The article on this web page discusses the link between aspartame and Multiple Sclerosis, so is it part of the Multiple Sclerosis Foundation’s website? </a:t>
            </a:r>
          </a:p>
          <a:p>
            <a:endParaRPr lang="en-US" dirty="0"/>
          </a:p>
          <a:p>
            <a:r>
              <a:rPr lang="en-US" dirty="0" smtClean="0"/>
              <a:t>If we explore the rest of the site, we can learn more about its nature and motives.  What we find are several articles, videos, guides, eBooks, links, and commercial products related to a wide range of health topics that includes allergies, aspartame, cancer, fluoride, sugar, GMO’s, mercury in dentistry, vaccines, vitamin D, and many others. *Many of these topics are contentious subjects that are often a subject of debate between the scientific and medical communities and some members of the public. His information is often contrary to the general consensus and supports his argument by claiming that the organizations and experts who disagree with him are posing health risks of negligence, incompetence and covering up something.</a:t>
            </a:r>
            <a:endParaRPr lang="en-US" dirty="0"/>
          </a:p>
        </p:txBody>
      </p:sp>
    </p:spTree>
    <p:extLst>
      <p:ext uri="{BB962C8B-B14F-4D97-AF65-F5344CB8AC3E}">
        <p14:creationId xmlns:p14="http://schemas.microsoft.com/office/powerpoint/2010/main" val="418813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fontScale="90000"/>
          </a:bodyPr>
          <a:lstStyle/>
          <a:p>
            <a:r>
              <a:rPr lang="en-US" dirty="0" smtClean="0"/>
              <a:t>Why?</a:t>
            </a:r>
            <a:endParaRPr lang="en-US" dirty="0"/>
          </a:p>
        </p:txBody>
      </p:sp>
      <p:sp>
        <p:nvSpPr>
          <p:cNvPr id="3" name="Content Placeholder 2"/>
          <p:cNvSpPr>
            <a:spLocks noGrp="1"/>
          </p:cNvSpPr>
          <p:nvPr>
            <p:ph idx="1"/>
          </p:nvPr>
        </p:nvSpPr>
        <p:spPr>
          <a:xfrm>
            <a:off x="838200" y="1005840"/>
            <a:ext cx="10515600" cy="5600700"/>
          </a:xfrm>
        </p:spPr>
        <p:txBody>
          <a:bodyPr>
            <a:normAutofit lnSpcReduction="10000"/>
          </a:bodyPr>
          <a:lstStyle/>
          <a:p>
            <a:r>
              <a:rPr lang="en-US" dirty="0" smtClean="0"/>
              <a:t>Why would I use this site as a credible source? Can I verify the information I have found? </a:t>
            </a:r>
          </a:p>
          <a:p>
            <a:endParaRPr lang="en-US" dirty="0"/>
          </a:p>
          <a:p>
            <a:r>
              <a:rPr lang="en-US" dirty="0" smtClean="0"/>
              <a:t>We’ve learned a number of things: </a:t>
            </a:r>
          </a:p>
          <a:p>
            <a:pPr lvl="1"/>
            <a:r>
              <a:rPr lang="en-US" dirty="0" smtClean="0"/>
              <a:t>First, there are individuals and organizations that believe aspartame poses a health risk. </a:t>
            </a:r>
          </a:p>
          <a:p>
            <a:pPr lvl="1"/>
            <a:r>
              <a:rPr lang="en-US" dirty="0" smtClean="0"/>
              <a:t>Second, this belief is not shared by the medical profession at large and claims about the risks associated with aspartame have not been clinically proven. </a:t>
            </a:r>
          </a:p>
          <a:p>
            <a:pPr lvl="1"/>
            <a:endParaRPr lang="en-US" dirty="0"/>
          </a:p>
          <a:p>
            <a:r>
              <a:rPr lang="en-US" dirty="0" smtClean="0"/>
              <a:t>It is safe to assume that the individuals who believe that aspartame is dangerous are sincere.  It would also be accurate to use this website as an example of one side of the aspartame debate. However, with few verifiable facts available to support the statements made by Dr. </a:t>
            </a:r>
            <a:r>
              <a:rPr lang="en-US" dirty="0" err="1" smtClean="0"/>
              <a:t>Mercola</a:t>
            </a:r>
            <a:r>
              <a:rPr lang="en-US" dirty="0" smtClean="0"/>
              <a:t>, and a fair bit of confusion regarding the authorship and credibility of this article, it would be smart to pass on this web page as an authoritative source of information. </a:t>
            </a:r>
            <a:endParaRPr lang="en-US" dirty="0"/>
          </a:p>
        </p:txBody>
      </p:sp>
    </p:spTree>
    <p:extLst>
      <p:ext uri="{BB962C8B-B14F-4D97-AF65-F5344CB8AC3E}">
        <p14:creationId xmlns:p14="http://schemas.microsoft.com/office/powerpoint/2010/main" val="2843021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a grade evaluate one of these sites…</a:t>
            </a:r>
            <a:endParaRPr lang="en-US" dirty="0"/>
          </a:p>
        </p:txBody>
      </p:sp>
      <p:sp>
        <p:nvSpPr>
          <p:cNvPr id="3" name="Content Placeholder 2"/>
          <p:cNvSpPr>
            <a:spLocks noGrp="1"/>
          </p:cNvSpPr>
          <p:nvPr>
            <p:ph idx="1"/>
          </p:nvPr>
        </p:nvSpPr>
        <p:spPr/>
        <p:txBody>
          <a:bodyPr>
            <a:normAutofit/>
          </a:bodyPr>
          <a:lstStyle/>
          <a:p>
            <a:r>
              <a:rPr lang="en-US" sz="3200" dirty="0" smtClean="0">
                <a:hlinkClick r:id="rId2"/>
              </a:rPr>
              <a:t>Pacific Northwest Tree Octopus</a:t>
            </a:r>
            <a:endParaRPr lang="en-US" sz="3200" dirty="0" smtClean="0"/>
          </a:p>
          <a:p>
            <a:r>
              <a:rPr lang="en-US" sz="3200" dirty="0"/>
              <a:t> </a:t>
            </a:r>
            <a:r>
              <a:rPr lang="en-US" sz="3200" dirty="0" smtClean="0">
                <a:hlinkClick r:id="rId3"/>
              </a:rPr>
              <a:t>Bureau of Sasquatch Affairs </a:t>
            </a:r>
            <a:endParaRPr lang="en-US" sz="3200" dirty="0" smtClean="0"/>
          </a:p>
          <a:p>
            <a:r>
              <a:rPr lang="en-US" sz="3200" dirty="0" smtClean="0">
                <a:hlinkClick r:id="rId4"/>
              </a:rPr>
              <a:t>The Republic of Cascadia </a:t>
            </a:r>
            <a:endParaRPr lang="en-US" sz="3200" dirty="0"/>
          </a:p>
        </p:txBody>
      </p:sp>
    </p:spTree>
    <p:extLst>
      <p:ext uri="{BB962C8B-B14F-4D97-AF65-F5344CB8AC3E}">
        <p14:creationId xmlns:p14="http://schemas.microsoft.com/office/powerpoint/2010/main" val="50399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For the second part of your grade, evaluate the two pair of websites.  </a:t>
            </a:r>
            <a:endParaRPr lang="en-US" dirty="0"/>
          </a:p>
        </p:txBody>
      </p:sp>
      <p:sp>
        <p:nvSpPr>
          <p:cNvPr id="3" name="Content Placeholder 2"/>
          <p:cNvSpPr>
            <a:spLocks noGrp="1"/>
          </p:cNvSpPr>
          <p:nvPr>
            <p:ph idx="1"/>
          </p:nvPr>
        </p:nvSpPr>
        <p:spPr/>
        <p:txBody>
          <a:bodyPr>
            <a:normAutofit/>
          </a:bodyPr>
          <a:lstStyle/>
          <a:p>
            <a:r>
              <a:rPr lang="en-US" sz="3600" dirty="0" smtClean="0">
                <a:hlinkClick r:id="rId2"/>
              </a:rPr>
              <a:t>Dog Island </a:t>
            </a:r>
            <a:endParaRPr lang="en-US" sz="3600" dirty="0" smtClean="0"/>
          </a:p>
          <a:p>
            <a:r>
              <a:rPr lang="en-US" sz="3600" dirty="0" smtClean="0">
                <a:hlinkClick r:id="rId3"/>
              </a:rPr>
              <a:t>NOVA Dogs</a:t>
            </a:r>
            <a:endParaRPr lang="en-US" sz="3600" dirty="0"/>
          </a:p>
        </p:txBody>
      </p:sp>
    </p:spTree>
    <p:extLst>
      <p:ext uri="{BB962C8B-B14F-4D97-AF65-F5344CB8AC3E}">
        <p14:creationId xmlns:p14="http://schemas.microsoft.com/office/powerpoint/2010/main" val="4260748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Preview Questions 	</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When reading websites,  do you read all of the text on the page? </a:t>
            </a:r>
          </a:p>
          <a:p>
            <a:pPr marL="514350" indent="-514350">
              <a:buAutoNum type="arabicPeriod"/>
            </a:pPr>
            <a:r>
              <a:rPr lang="en-US" dirty="0" smtClean="0"/>
              <a:t>How do you use the pictures on the website to help you read?</a:t>
            </a:r>
          </a:p>
          <a:p>
            <a:pPr marL="514350" indent="-514350">
              <a:buAutoNum type="arabicPeriod"/>
            </a:pPr>
            <a:r>
              <a:rPr lang="en-US" dirty="0" smtClean="0"/>
              <a:t>What do you look for on the homepage of a website?</a:t>
            </a:r>
          </a:p>
          <a:p>
            <a:pPr marL="514350" indent="-514350">
              <a:buAutoNum type="arabicPeriod"/>
            </a:pPr>
            <a:r>
              <a:rPr lang="en-US" dirty="0" smtClean="0"/>
              <a:t>How do you choose what links to click? </a:t>
            </a:r>
            <a:endParaRPr lang="en-US" dirty="0"/>
          </a:p>
        </p:txBody>
      </p:sp>
    </p:spTree>
    <p:extLst>
      <p:ext uri="{BB962C8B-B14F-4D97-AF65-F5344CB8AC3E}">
        <p14:creationId xmlns:p14="http://schemas.microsoft.com/office/powerpoint/2010/main" val="2757503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197701"/>
            <a:ext cx="9452020" cy="652306"/>
          </a:xfrm>
        </p:spPr>
        <p:txBody>
          <a:bodyPr>
            <a:normAutofit fontScale="90000"/>
          </a:bodyPr>
          <a:lstStyle/>
          <a:p>
            <a:pPr algn="ctr"/>
            <a:r>
              <a:rPr lang="en-US" dirty="0" smtClean="0"/>
              <a:t>Strategies for Evaluating a Webpage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8349" y="850007"/>
            <a:ext cx="7521261" cy="5793532"/>
          </a:xfrm>
        </p:spPr>
      </p:pic>
    </p:spTree>
    <p:extLst>
      <p:ext uri="{BB962C8B-B14F-4D97-AF65-F5344CB8AC3E}">
        <p14:creationId xmlns:p14="http://schemas.microsoft.com/office/powerpoint/2010/main" val="723810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you should know</a:t>
            </a:r>
            <a:endParaRPr lang="en-US" dirty="0"/>
          </a:p>
        </p:txBody>
      </p:sp>
      <p:sp>
        <p:nvSpPr>
          <p:cNvPr id="3" name="Content Placeholder 2"/>
          <p:cNvSpPr>
            <a:spLocks noGrp="1"/>
          </p:cNvSpPr>
          <p:nvPr>
            <p:ph idx="1"/>
          </p:nvPr>
        </p:nvSpPr>
        <p:spPr>
          <a:xfrm>
            <a:off x="1484310" y="1965279"/>
            <a:ext cx="10018713" cy="4517408"/>
          </a:xfrm>
        </p:spPr>
        <p:txBody>
          <a:bodyPr>
            <a:normAutofit fontScale="92500"/>
          </a:bodyPr>
          <a:lstStyle/>
          <a:p>
            <a:r>
              <a:rPr lang="en-US" dirty="0" smtClean="0"/>
              <a:t>Credible- What is a credible source? </a:t>
            </a:r>
          </a:p>
          <a:p>
            <a:pPr lvl="1"/>
            <a:r>
              <a:rPr lang="en-US" b="1" dirty="0" smtClean="0"/>
              <a:t>Credible </a:t>
            </a:r>
            <a:r>
              <a:rPr lang="en-US" b="1" dirty="0"/>
              <a:t>sources</a:t>
            </a:r>
            <a:r>
              <a:rPr lang="en-US" dirty="0"/>
              <a:t> are ones the reader can trust. We trust that the author's ideas are his or her own and can be backed up with evidence. When writing a research paper, doing research, or reading for background information, writers should ALWAYS use </a:t>
            </a:r>
            <a:r>
              <a:rPr lang="en-US" dirty="0" smtClean="0"/>
              <a:t>a </a:t>
            </a:r>
            <a:r>
              <a:rPr lang="en-US" b="1" dirty="0" smtClean="0"/>
              <a:t>credible </a:t>
            </a:r>
            <a:r>
              <a:rPr lang="en-US" b="1" dirty="0"/>
              <a:t>source</a:t>
            </a:r>
            <a:r>
              <a:rPr lang="en-US" dirty="0"/>
              <a:t>.</a:t>
            </a:r>
            <a:endParaRPr lang="en-US" dirty="0" smtClean="0"/>
          </a:p>
          <a:p>
            <a:r>
              <a:rPr lang="en-US" dirty="0" smtClean="0"/>
              <a:t>Valid- What is a valid source? </a:t>
            </a:r>
          </a:p>
          <a:p>
            <a:pPr lvl="1"/>
            <a:r>
              <a:rPr lang="en-US" dirty="0" smtClean="0"/>
              <a:t>The word valid means “</a:t>
            </a:r>
            <a:r>
              <a:rPr lang="en-US" dirty="0"/>
              <a:t>(of an argument or point) having a sound basis in logic or fact; reasonable or cogent</a:t>
            </a:r>
            <a:r>
              <a:rPr lang="en-US" dirty="0" smtClean="0"/>
              <a:t>.” Therefore, a valid source would make sense to logic and fact. </a:t>
            </a:r>
          </a:p>
          <a:p>
            <a:r>
              <a:rPr lang="en-US" dirty="0" smtClean="0"/>
              <a:t>Reliable- What is a reliable source? </a:t>
            </a:r>
          </a:p>
          <a:p>
            <a:pPr lvl="1"/>
            <a:r>
              <a:rPr lang="en-US" dirty="0"/>
              <a:t>The </a:t>
            </a:r>
            <a:r>
              <a:rPr lang="en-US" b="1" dirty="0"/>
              <a:t>definition of a reliable source</a:t>
            </a:r>
            <a:r>
              <a:rPr lang="en-US" dirty="0"/>
              <a:t> is any </a:t>
            </a:r>
            <a:r>
              <a:rPr lang="en-US" b="1" dirty="0"/>
              <a:t>source</a:t>
            </a:r>
            <a:r>
              <a:rPr lang="en-US" dirty="0"/>
              <a:t> that has competence in the field of interest, without any biases or conflicts of interest related to the topic. </a:t>
            </a:r>
            <a:r>
              <a:rPr lang="en-US" dirty="0" smtClean="0"/>
              <a:t>Finding </a:t>
            </a:r>
            <a:r>
              <a:rPr lang="en-US" b="1" dirty="0" smtClean="0"/>
              <a:t>reliable</a:t>
            </a:r>
            <a:r>
              <a:rPr lang="en-US" dirty="0"/>
              <a:t> sources is important in order to ensure that </a:t>
            </a:r>
            <a:r>
              <a:rPr lang="en-US" b="1" dirty="0"/>
              <a:t>what is</a:t>
            </a:r>
            <a:r>
              <a:rPr lang="en-US" dirty="0"/>
              <a:t> written or reported is accurate.</a:t>
            </a:r>
            <a:endParaRPr lang="en-US" dirty="0"/>
          </a:p>
        </p:txBody>
      </p:sp>
    </p:spTree>
    <p:extLst>
      <p:ext uri="{BB962C8B-B14F-4D97-AF65-F5344CB8AC3E}">
        <p14:creationId xmlns:p14="http://schemas.microsoft.com/office/powerpoint/2010/main" val="1753223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apply these strategies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hlinkClick r:id="rId2"/>
              </a:rPr>
              <a:t>Jo Cool or Jo Fool </a:t>
            </a:r>
            <a:endParaRPr lang="en-US" dirty="0" smtClean="0"/>
          </a:p>
          <a:p>
            <a:pPr marL="0" indent="0">
              <a:buNone/>
            </a:pPr>
            <a:endParaRPr lang="en-US" dirty="0" smtClean="0"/>
          </a:p>
          <a:p>
            <a:pPr marL="0" indent="0">
              <a:buNone/>
            </a:pPr>
            <a:r>
              <a:rPr lang="en-US" dirty="0" smtClean="0"/>
              <a:t>Key Questions to Consider</a:t>
            </a:r>
          </a:p>
          <a:p>
            <a:r>
              <a:rPr lang="en-US" i="1" dirty="0"/>
              <a:t>What kind of Web site is this? What is its purpose: To inform? To sell? To entertain? To persuade?</a:t>
            </a:r>
            <a:endParaRPr lang="en-US" dirty="0"/>
          </a:p>
          <a:p>
            <a:r>
              <a:rPr lang="en-US" i="1" dirty="0"/>
              <a:t>Is it a commercial Web site? A personal home page? An educational site? How can students tell?</a:t>
            </a:r>
            <a:endParaRPr lang="en-US" dirty="0"/>
          </a:p>
          <a:p>
            <a:r>
              <a:rPr lang="en-US" i="1" dirty="0"/>
              <a:t>What decision does Jo have to make?</a:t>
            </a:r>
            <a:endParaRPr lang="en-US" dirty="0"/>
          </a:p>
          <a:p>
            <a:r>
              <a:rPr lang="en-US" i="1" dirty="0"/>
              <a:t>What should Jo look out for? What should he or she take into account before acting?</a:t>
            </a:r>
            <a:endParaRPr lang="en-US" dirty="0"/>
          </a:p>
          <a:p>
            <a:r>
              <a:rPr lang="en-US" i="1" dirty="0"/>
              <a:t>What’s the “big picture” here? Is this a privacy or safety issue? A matter of authentication? Does this relate to good citizenship online?</a:t>
            </a:r>
            <a:endParaRPr lang="en-US" dirty="0"/>
          </a:p>
          <a:p>
            <a:r>
              <a:rPr lang="en-US" i="1" dirty="0"/>
              <a:t>Does Jo make the right decision? Why or why not?</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30757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fontScale="90000"/>
          </a:bodyPr>
          <a:lstStyle/>
          <a:p>
            <a:r>
              <a:rPr lang="en-US" dirty="0" smtClean="0"/>
              <a:t>Your Turn– Deconstructing Web Pages </a:t>
            </a:r>
            <a:endParaRPr lang="en-US" dirty="0"/>
          </a:p>
        </p:txBody>
      </p:sp>
      <p:sp>
        <p:nvSpPr>
          <p:cNvPr id="3" name="Content Placeholder 2"/>
          <p:cNvSpPr>
            <a:spLocks noGrp="1"/>
          </p:cNvSpPr>
          <p:nvPr>
            <p:ph idx="1"/>
          </p:nvPr>
        </p:nvSpPr>
        <p:spPr>
          <a:xfrm>
            <a:off x="838200" y="1005840"/>
            <a:ext cx="10515600" cy="5486400"/>
          </a:xfrm>
        </p:spPr>
        <p:txBody>
          <a:bodyPr>
            <a:normAutofit lnSpcReduction="10000"/>
          </a:bodyPr>
          <a:lstStyle/>
          <a:p>
            <a:r>
              <a:rPr lang="en-US" dirty="0" smtClean="0">
                <a:hlinkClick r:id="rId2"/>
              </a:rPr>
              <a:t>Aspartame’s Hidden Dangers</a:t>
            </a:r>
          </a:p>
          <a:p>
            <a:r>
              <a:rPr lang="en-US" dirty="0">
                <a:hlinkClick r:id="rId2"/>
              </a:rPr>
              <a:t> </a:t>
            </a:r>
            <a:r>
              <a:rPr lang="en-US" dirty="0" smtClean="0">
                <a:hlinkClick r:id="rId2"/>
              </a:rPr>
              <a:t> </a:t>
            </a:r>
            <a:r>
              <a:rPr lang="en-US" dirty="0" smtClean="0"/>
              <a:t>The content on the page was written by “Dr. Joseph </a:t>
            </a:r>
            <a:r>
              <a:rPr lang="en-US" dirty="0" err="1" smtClean="0"/>
              <a:t>Mercola</a:t>
            </a:r>
            <a:r>
              <a:rPr lang="en-US" dirty="0" smtClean="0"/>
              <a:t>” who owns and operates “Mercola.com” which refers to itself as “The World’s #1 Natural Health Website.”  On this particular website Dr. </a:t>
            </a:r>
            <a:r>
              <a:rPr lang="en-US" dirty="0" err="1" smtClean="0"/>
              <a:t>Mercola</a:t>
            </a:r>
            <a:r>
              <a:rPr lang="en-US" dirty="0" smtClean="0"/>
              <a:t> quotes a number of experts who have discovered that: </a:t>
            </a:r>
          </a:p>
          <a:p>
            <a:pPr lvl="1"/>
            <a:r>
              <a:rPr lang="en-US" dirty="0" smtClean="0"/>
              <a:t>Aspartame is responsible for over 85 % of adverse food reactions to food additives (this number is 75% in the video). </a:t>
            </a:r>
          </a:p>
          <a:p>
            <a:pPr lvl="1"/>
            <a:r>
              <a:rPr lang="en-US" dirty="0" smtClean="0"/>
              <a:t>Five people have died from aspartame poisoning. </a:t>
            </a:r>
          </a:p>
          <a:p>
            <a:pPr lvl="1"/>
            <a:r>
              <a:rPr lang="en-US" dirty="0" smtClean="0"/>
              <a:t>It is associated with birth defects, cancer, diabetes, multiple sclerosis, Alzheimer’s diseases and many more. </a:t>
            </a:r>
          </a:p>
          <a:p>
            <a:pPr lvl="1"/>
            <a:r>
              <a:rPr lang="en-US" dirty="0" smtClean="0"/>
              <a:t>A conspiracy between drug and chemical companies prevents this from being known. </a:t>
            </a:r>
          </a:p>
          <a:p>
            <a:pPr lvl="1"/>
            <a:r>
              <a:rPr lang="en-US" dirty="0" smtClean="0"/>
              <a:t>Government leaders and medical associations are oblivious to this danger or have been manipulated. </a:t>
            </a:r>
          </a:p>
          <a:p>
            <a:r>
              <a:rPr lang="en-US" dirty="0" smtClean="0"/>
              <a:t>Further research is needed to verify this information </a:t>
            </a:r>
          </a:p>
          <a:p>
            <a:endParaRPr lang="en-US" dirty="0"/>
          </a:p>
          <a:p>
            <a:endParaRPr lang="en-US" dirty="0"/>
          </a:p>
        </p:txBody>
      </p:sp>
    </p:spTree>
    <p:extLst>
      <p:ext uri="{BB962C8B-B14F-4D97-AF65-F5344CB8AC3E}">
        <p14:creationId xmlns:p14="http://schemas.microsoft.com/office/powerpoint/2010/main" val="2799149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lstStyle/>
          <a:p>
            <a:r>
              <a:rPr lang="en-US" dirty="0" smtClean="0"/>
              <a:t>WHO? </a:t>
            </a:r>
            <a:endParaRPr lang="en-US" dirty="0"/>
          </a:p>
        </p:txBody>
      </p:sp>
      <p:sp>
        <p:nvSpPr>
          <p:cNvPr id="3" name="Content Placeholder 2"/>
          <p:cNvSpPr>
            <a:spLocks noGrp="1"/>
          </p:cNvSpPr>
          <p:nvPr>
            <p:ph idx="1"/>
          </p:nvPr>
        </p:nvSpPr>
        <p:spPr>
          <a:xfrm>
            <a:off x="838200" y="1280160"/>
            <a:ext cx="10515600" cy="4914900"/>
          </a:xfrm>
        </p:spPr>
        <p:txBody>
          <a:bodyPr>
            <a:normAutofit/>
          </a:bodyPr>
          <a:lstStyle/>
          <a:p>
            <a:r>
              <a:rPr lang="en-US" dirty="0" smtClean="0"/>
              <a:t>Who is Dr. Joseph </a:t>
            </a:r>
            <a:r>
              <a:rPr lang="en-US" dirty="0" err="1" smtClean="0"/>
              <a:t>Mercola</a:t>
            </a:r>
            <a:r>
              <a:rPr lang="en-US" dirty="0" smtClean="0"/>
              <a:t> and WHO sponsored his research? Is information about the author and research clearly stated or easy to access? </a:t>
            </a:r>
          </a:p>
          <a:p>
            <a:r>
              <a:rPr lang="en-US" dirty="0" smtClean="0"/>
              <a:t>Look at “About Dr. </a:t>
            </a:r>
            <a:r>
              <a:rPr lang="en-US" dirty="0" err="1" smtClean="0"/>
              <a:t>Mercola</a:t>
            </a:r>
            <a:r>
              <a:rPr lang="en-US" dirty="0" smtClean="0"/>
              <a:t>” </a:t>
            </a:r>
          </a:p>
          <a:p>
            <a:pPr lvl="1"/>
            <a:r>
              <a:rPr lang="en-US" dirty="0" smtClean="0"/>
              <a:t>What is an osteopathic physician?</a:t>
            </a:r>
          </a:p>
          <a:p>
            <a:pPr lvl="1"/>
            <a:r>
              <a:rPr lang="en-US" dirty="0" smtClean="0"/>
              <a:t>It says he has a medical license to practice in the State of Illinois, so do you believe it, or should we check it out? Where would we look to do that? </a:t>
            </a:r>
            <a:endParaRPr lang="en-US" dirty="0"/>
          </a:p>
          <a:p>
            <a:pPr lvl="2"/>
            <a:r>
              <a:rPr lang="en-US" dirty="0" smtClean="0">
                <a:hlinkClick r:id="rId2"/>
              </a:rPr>
              <a:t>www.idfpr.com</a:t>
            </a:r>
            <a:endParaRPr lang="en-US" dirty="0" smtClean="0"/>
          </a:p>
          <a:p>
            <a:r>
              <a:rPr lang="en-US" dirty="0" smtClean="0"/>
              <a:t>Who funds his research? </a:t>
            </a:r>
          </a:p>
          <a:p>
            <a:pPr lvl="1"/>
            <a:r>
              <a:rPr lang="en-US" dirty="0" smtClean="0"/>
              <a:t>How is the money for his research attained? It is important to understand what motivates the funds being used for this research. </a:t>
            </a:r>
          </a:p>
        </p:txBody>
      </p:sp>
    </p:spTree>
    <p:extLst>
      <p:ext uri="{BB962C8B-B14F-4D97-AF65-F5344CB8AC3E}">
        <p14:creationId xmlns:p14="http://schemas.microsoft.com/office/powerpoint/2010/main" val="302821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575"/>
          </a:xfrm>
        </p:spPr>
        <p:txBody>
          <a:bodyPr>
            <a:normAutofit fontScale="90000"/>
          </a:bodyPr>
          <a:lstStyle/>
          <a:p>
            <a:r>
              <a:rPr lang="en-US" dirty="0" smtClean="0"/>
              <a:t>What? </a:t>
            </a:r>
            <a:endParaRPr lang="en-US" dirty="0"/>
          </a:p>
        </p:txBody>
      </p:sp>
      <p:sp>
        <p:nvSpPr>
          <p:cNvPr id="3" name="Content Placeholder 2"/>
          <p:cNvSpPr>
            <a:spLocks noGrp="1"/>
          </p:cNvSpPr>
          <p:nvPr>
            <p:ph idx="1"/>
          </p:nvPr>
        </p:nvSpPr>
        <p:spPr>
          <a:xfrm>
            <a:off x="838200" y="1028700"/>
            <a:ext cx="10515600" cy="5148263"/>
          </a:xfrm>
        </p:spPr>
        <p:txBody>
          <a:bodyPr>
            <a:normAutofit lnSpcReduction="10000"/>
          </a:bodyPr>
          <a:lstStyle/>
          <a:p>
            <a:r>
              <a:rPr lang="en-US" dirty="0" smtClean="0"/>
              <a:t>What are you getting? Is the information biased? Does the site use loaded language or make broad unsubstantiated claims? Can the information be verified through other sources? </a:t>
            </a:r>
          </a:p>
          <a:p>
            <a:r>
              <a:rPr lang="en-US" dirty="0" smtClean="0"/>
              <a:t>Let’s look specifically at some of his claims to verify </a:t>
            </a:r>
          </a:p>
          <a:p>
            <a:pPr lvl="1"/>
            <a:r>
              <a:rPr lang="en-US" dirty="0" smtClean="0"/>
              <a:t>The American Diabetes Association (ADA) is actually recommending this </a:t>
            </a:r>
            <a:r>
              <a:rPr lang="en-US" u="sng" dirty="0" smtClean="0"/>
              <a:t>chemical poison </a:t>
            </a:r>
            <a:r>
              <a:rPr lang="en-US" dirty="0" smtClean="0"/>
              <a:t>to persons with diabetes… </a:t>
            </a:r>
          </a:p>
          <a:p>
            <a:pPr lvl="1"/>
            <a:r>
              <a:rPr lang="en-US" dirty="0" smtClean="0"/>
              <a:t>How aspartame was approved is a lesson in how chemical and pharmaceutical companies can </a:t>
            </a:r>
            <a:r>
              <a:rPr lang="en-US" u="sng" dirty="0" smtClean="0"/>
              <a:t>manipulate</a:t>
            </a:r>
            <a:r>
              <a:rPr lang="en-US" dirty="0" smtClean="0"/>
              <a:t> government agencies… </a:t>
            </a:r>
          </a:p>
          <a:p>
            <a:pPr lvl="1"/>
            <a:r>
              <a:rPr lang="en-US" dirty="0" smtClean="0"/>
              <a:t>Even today, nothing is done to prevent aspartame from </a:t>
            </a:r>
            <a:r>
              <a:rPr lang="en-US" u="sng" dirty="0" smtClean="0"/>
              <a:t>inflicting</a:t>
            </a:r>
            <a:r>
              <a:rPr lang="en-US" dirty="0" smtClean="0"/>
              <a:t> damage on the health of the American population…</a:t>
            </a:r>
          </a:p>
          <a:p>
            <a:r>
              <a:rPr lang="en-US" dirty="0" smtClean="0"/>
              <a:t>These statements use emotional language to persuade his audience and to create a sense of urgency about spreading this message to a largely unsuspecting public.  He makes strong assertions, but does so using vague language and anonymous sources. </a:t>
            </a:r>
            <a:endParaRPr lang="en-US" dirty="0"/>
          </a:p>
        </p:txBody>
      </p:sp>
    </p:spTree>
    <p:extLst>
      <p:ext uri="{BB962C8B-B14F-4D97-AF65-F5344CB8AC3E}">
        <p14:creationId xmlns:p14="http://schemas.microsoft.com/office/powerpoint/2010/main" val="4201284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9295"/>
          </a:xfrm>
        </p:spPr>
        <p:txBody>
          <a:bodyPr>
            <a:normAutofit/>
          </a:bodyPr>
          <a:lstStyle/>
          <a:p>
            <a:r>
              <a:rPr lang="en-US" dirty="0" smtClean="0"/>
              <a:t>What? Cont. </a:t>
            </a:r>
            <a:endParaRPr lang="en-US" dirty="0"/>
          </a:p>
        </p:txBody>
      </p:sp>
      <p:sp>
        <p:nvSpPr>
          <p:cNvPr id="3" name="Content Placeholder 2"/>
          <p:cNvSpPr>
            <a:spLocks noGrp="1"/>
          </p:cNvSpPr>
          <p:nvPr>
            <p:ph idx="1"/>
          </p:nvPr>
        </p:nvSpPr>
        <p:spPr>
          <a:xfrm>
            <a:off x="838200" y="1074420"/>
            <a:ext cx="10515600" cy="5102543"/>
          </a:xfrm>
        </p:spPr>
        <p:txBody>
          <a:bodyPr>
            <a:normAutofit lnSpcReduction="10000"/>
          </a:bodyPr>
          <a:lstStyle/>
          <a:p>
            <a:r>
              <a:rPr lang="en-US" dirty="0" smtClean="0"/>
              <a:t>Here are some more examples: </a:t>
            </a:r>
          </a:p>
          <a:p>
            <a:pPr lvl="1"/>
            <a:r>
              <a:rPr lang="en-US" dirty="0" smtClean="0"/>
              <a:t>He implies that aspartame kills brain cells: </a:t>
            </a:r>
          </a:p>
          <a:p>
            <a:pPr lvl="2"/>
            <a:r>
              <a:rPr lang="en-US" dirty="0" smtClean="0"/>
              <a:t>For the people who have killed a significant percentage of their brain cells and thereby caused a chronic illness, there is no way that they would normally associate such an illness with aspartame consumption. </a:t>
            </a:r>
          </a:p>
          <a:p>
            <a:pPr lvl="1"/>
            <a:r>
              <a:rPr lang="en-US" dirty="0" smtClean="0"/>
              <a:t>He implies that aspartame manufacturers know it is a harmful product and are covering up that fact for financial reasons: </a:t>
            </a:r>
          </a:p>
          <a:p>
            <a:pPr lvl="2"/>
            <a:r>
              <a:rPr lang="en-US" dirty="0" smtClean="0"/>
              <a:t>Many organizations and universities receive large sums of money from companies connected to the NutraSweet Association, a group of companies promoting the use of aspartame.  In January 1993, the American Dietetic Association received a $75,000 grant from the NutraSweet Company. </a:t>
            </a:r>
          </a:p>
          <a:p>
            <a:r>
              <a:rPr lang="en-US" dirty="0" smtClean="0"/>
              <a:t>Where are the citations to link this information to its original source? Who are the researchers and funders? What types of research were completed? What kind of illness are connected to loosing brain cells? How many brain cells constitute a “significant percentage” of brain cells? </a:t>
            </a:r>
          </a:p>
          <a:p>
            <a:pPr marL="0" indent="0">
              <a:buNone/>
            </a:pPr>
            <a:endParaRPr lang="en-US" dirty="0"/>
          </a:p>
        </p:txBody>
      </p:sp>
    </p:spTree>
    <p:extLst>
      <p:ext uri="{BB962C8B-B14F-4D97-AF65-F5344CB8AC3E}">
        <p14:creationId xmlns:p14="http://schemas.microsoft.com/office/powerpoint/2010/main" val="156907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1025</TotalTime>
  <Words>1226</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Corbel</vt:lpstr>
      <vt:lpstr>Parallax</vt:lpstr>
      <vt:lpstr>Credible Sources </vt:lpstr>
      <vt:lpstr>Preview Questions  </vt:lpstr>
      <vt:lpstr>Strategies for Evaluating a Webpage</vt:lpstr>
      <vt:lpstr>Terms you should know</vt:lpstr>
      <vt:lpstr>Let’s apply these strategies </vt:lpstr>
      <vt:lpstr>Your Turn– Deconstructing Web Pages </vt:lpstr>
      <vt:lpstr>WHO? </vt:lpstr>
      <vt:lpstr>What? </vt:lpstr>
      <vt:lpstr>What? Cont. </vt:lpstr>
      <vt:lpstr>Let’s do some digging to find out if his facts are really facts</vt:lpstr>
      <vt:lpstr>When? (As if the what’s weren’t enough) </vt:lpstr>
      <vt:lpstr>Where? </vt:lpstr>
      <vt:lpstr>Why?</vt:lpstr>
      <vt:lpstr>For a grade evaluate one of these sites…</vt:lpstr>
      <vt:lpstr>For the second part of your grade, evaluate the two pair of websites.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Credible Sources</dc:title>
  <dc:creator>Tanya Turner</dc:creator>
  <cp:lastModifiedBy>Tanya Turner</cp:lastModifiedBy>
  <cp:revision>10</cp:revision>
  <cp:lastPrinted>2016-07-27T14:54:08Z</cp:lastPrinted>
  <dcterms:created xsi:type="dcterms:W3CDTF">2016-07-26T21:59:34Z</dcterms:created>
  <dcterms:modified xsi:type="dcterms:W3CDTF">2016-07-28T18:15:53Z</dcterms:modified>
</cp:coreProperties>
</file>